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6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108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55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54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1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7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89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279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22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301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291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1E22888-C0A7-4D62-9F87-9795A1E11D85}" type="datetimeFigureOut">
              <a:rPr lang="en-CA" smtClean="0"/>
              <a:t>2023-05-16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29305DB-DA44-47FC-97E5-23714A44882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7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0326-C3D3-A651-0743-297CD489E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B7B05-022C-2DC3-B783-18821ACB8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83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D1FD-A310-6B35-0386-A7337ECB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34FC39-A7C6-120C-1B05-D13638032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278531"/>
              </p:ext>
            </p:extLst>
          </p:nvPr>
        </p:nvGraphicFramePr>
        <p:xfrm>
          <a:off x="1097280" y="1975104"/>
          <a:ext cx="10058403" cy="4032503"/>
        </p:xfrm>
        <a:graphic>
          <a:graphicData uri="http://schemas.openxmlformats.org/drawingml/2006/table">
            <a:tbl>
              <a:tblPr/>
              <a:tblGrid>
                <a:gridCol w="1338746">
                  <a:extLst>
                    <a:ext uri="{9D8B030D-6E8A-4147-A177-3AD203B41FA5}">
                      <a16:colId xmlns:a16="http://schemas.microsoft.com/office/drawing/2014/main" val="719972709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1409207694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39829609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1773078510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3558082745"/>
                    </a:ext>
                  </a:extLst>
                </a:gridCol>
                <a:gridCol w="843838">
                  <a:extLst>
                    <a:ext uri="{9D8B030D-6E8A-4147-A177-3AD203B41FA5}">
                      <a16:colId xmlns:a16="http://schemas.microsoft.com/office/drawing/2014/main" val="614047270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1662067456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4185499117"/>
                    </a:ext>
                  </a:extLst>
                </a:gridCol>
                <a:gridCol w="1125117">
                  <a:extLst>
                    <a:ext uri="{9D8B030D-6E8A-4147-A177-3AD203B41FA5}">
                      <a16:colId xmlns:a16="http://schemas.microsoft.com/office/drawing/2014/main" val="3917837970"/>
                    </a:ext>
                  </a:extLst>
                </a:gridCol>
              </a:tblGrid>
              <a:tr h="611558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Energy Technologies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2030 Generation (TWh)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2030 Generation (TWh)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2050 Generation (TWh)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2050 Generation (TWh)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2030 Share (%)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2030 Share (%)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2050 Share (%)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2050 Share (%)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45867"/>
                  </a:ext>
                </a:extLst>
              </a:tr>
              <a:tr h="274824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Total generation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37316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35101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71164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54554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20331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Renewables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22817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10479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62333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22950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865635"/>
                  </a:ext>
                </a:extLst>
              </a:tr>
              <a:tr h="181202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Solar PV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6970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4139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23469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16076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578698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Wind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8008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2701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24785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2590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989812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Hydro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5870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2740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8461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1546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243347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Bioenergy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1407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763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3279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011022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of which BECCS</a:t>
                      </a:r>
                      <a:endParaRPr lang="en-CA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891945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CSP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1386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977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464657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Geothermal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821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37024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Marine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914557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Nuclear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3777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4370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5497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10711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283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Hydrogen‐based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1713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329672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Fossil fuels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1332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707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15933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Coal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575916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Natural gas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572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10498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Unabated fossil fuels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9358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20118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20186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640120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Coal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2947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11402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11994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57151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Natural gas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6222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8382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7943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42240"/>
                  </a:ext>
                </a:extLst>
              </a:tr>
              <a:tr h="174407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Oil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 dirty="0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34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65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EC6A-CEB1-0776-A804-E966E7FE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DD0B6-4059-1971-BDF4-3A2896F44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63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E412-F8DC-DC12-0E03-B8DE3EAA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6E6D17E0-1BB5-F96E-B4B0-A0BE06F84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</p:spPr>
      </p:pic>
    </p:spTree>
    <p:extLst>
      <p:ext uri="{BB962C8B-B14F-4D97-AF65-F5344CB8AC3E}">
        <p14:creationId xmlns:p14="http://schemas.microsoft.com/office/powerpoint/2010/main" val="110771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472CA2-1C35-56B4-AAF5-088AFDEE2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6449" cy="4870580"/>
          </a:xfrm>
        </p:spPr>
      </p:pic>
    </p:spTree>
    <p:extLst>
      <p:ext uri="{BB962C8B-B14F-4D97-AF65-F5344CB8AC3E}">
        <p14:creationId xmlns:p14="http://schemas.microsoft.com/office/powerpoint/2010/main" val="93162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6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6382-7F35-03FE-1479-52A045274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0896" y="5053838"/>
            <a:ext cx="11750040" cy="127998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LCOE (as seen by investors) incl carbon price, subsidies,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(2013$/MWh) by energy technologies 2019-2050</a:t>
            </a: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Content Placeholder 11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FD9714-B7F9-12D1-AF9E-275E6F3E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475"/>
            <a:ext cx="12119700" cy="4847880"/>
          </a:xfrm>
        </p:spPr>
      </p:pic>
    </p:spTree>
    <p:extLst>
      <p:ext uri="{BB962C8B-B14F-4D97-AF65-F5344CB8AC3E}">
        <p14:creationId xmlns:p14="http://schemas.microsoft.com/office/powerpoint/2010/main" val="246378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5653F15-D22F-0AC3-CF27-AC6BF9F31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6449" cy="4870580"/>
          </a:xfrm>
        </p:spPr>
      </p:pic>
    </p:spTree>
    <p:extLst>
      <p:ext uri="{BB962C8B-B14F-4D97-AF65-F5344CB8AC3E}">
        <p14:creationId xmlns:p14="http://schemas.microsoft.com/office/powerpoint/2010/main" val="260661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0EDE-A351-686D-C8F3-616B20E1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8162277E-A856-E03A-BF72-456F2D86B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9BF40-5118-C9CB-E5B7-DAFECE07C22D}"/>
              </a:ext>
            </a:extLst>
          </p:cNvPr>
          <p:cNvSpPr txBox="1"/>
          <p:nvPr/>
        </p:nvSpPr>
        <p:spPr>
          <a:xfrm>
            <a:off x="292608" y="4876800"/>
            <a:ext cx="11009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500" dirty="0"/>
              <a:t>Bare LCOE w/o storage cost component (2013$/MWh)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812798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A178-6F12-5672-D814-7B61700C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Content Placeholder 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AEB9A16F-6BF3-3712-37A6-4FD3D1377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876800"/>
          </a:xfrm>
        </p:spPr>
      </p:pic>
    </p:spTree>
    <p:extLst>
      <p:ext uri="{BB962C8B-B14F-4D97-AF65-F5344CB8AC3E}">
        <p14:creationId xmlns:p14="http://schemas.microsoft.com/office/powerpoint/2010/main" val="290198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4DF7-CE4E-2CDC-AE14-754BA85A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A30606-C06A-F93B-F1BD-A26F756C1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778940"/>
              </p:ext>
            </p:extLst>
          </p:nvPr>
        </p:nvGraphicFramePr>
        <p:xfrm>
          <a:off x="1097280" y="2011680"/>
          <a:ext cx="10058399" cy="3904479"/>
        </p:xfrm>
        <a:graphic>
          <a:graphicData uri="http://schemas.openxmlformats.org/drawingml/2006/table">
            <a:tbl>
              <a:tblPr/>
              <a:tblGrid>
                <a:gridCol w="1221563">
                  <a:extLst>
                    <a:ext uri="{9D8B030D-6E8A-4147-A177-3AD203B41FA5}">
                      <a16:colId xmlns:a16="http://schemas.microsoft.com/office/drawing/2014/main" val="3496368847"/>
                    </a:ext>
                  </a:extLst>
                </a:gridCol>
                <a:gridCol w="1026633">
                  <a:extLst>
                    <a:ext uri="{9D8B030D-6E8A-4147-A177-3AD203B41FA5}">
                      <a16:colId xmlns:a16="http://schemas.microsoft.com/office/drawing/2014/main" val="191891175"/>
                    </a:ext>
                  </a:extLst>
                </a:gridCol>
                <a:gridCol w="1026633">
                  <a:extLst>
                    <a:ext uri="{9D8B030D-6E8A-4147-A177-3AD203B41FA5}">
                      <a16:colId xmlns:a16="http://schemas.microsoft.com/office/drawing/2014/main" val="3176887124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414400006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123385622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3332181012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2826382870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1684144776"/>
                    </a:ext>
                  </a:extLst>
                </a:gridCol>
                <a:gridCol w="1130595">
                  <a:extLst>
                    <a:ext uri="{9D8B030D-6E8A-4147-A177-3AD203B41FA5}">
                      <a16:colId xmlns:a16="http://schemas.microsoft.com/office/drawing/2014/main" val="2444806231"/>
                    </a:ext>
                  </a:extLst>
                </a:gridCol>
              </a:tblGrid>
              <a:tr h="688788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Energy Technologies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2030 Electrical Capacity (GW) 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2030 Electrical Capacity (GW) 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Electrical Capacity (GW) 2050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Electrical Capacity (GW) 2050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Share 2030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Share 2030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IEA Share 2050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FTT Share 2050</a:t>
                      </a:r>
                    </a:p>
                  </a:txBody>
                  <a:tcPr marL="4286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9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06271"/>
                  </a:ext>
                </a:extLst>
              </a:tr>
              <a:tr h="245803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Total capacity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14,933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9,357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33,415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17,552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C94AB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EF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999217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Renewables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10,293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4,442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26,568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11,087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47475"/>
                  </a:ext>
                </a:extLst>
              </a:tr>
              <a:tr h="162068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Solar PV</a:t>
                      </a: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4,956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2,305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14,458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8,849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994085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Wind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3,101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1,106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8,265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1,167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127807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Hydro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1,804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2,599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372901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Bioenergy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292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584699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of which BECCS</a:t>
                      </a:r>
                      <a:endParaRPr lang="en-CA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1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67062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CSP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426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768246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Geothermal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815780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Marine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0265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Nuclear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515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583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1428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647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Hydrogen‐based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1,867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756640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Fossil fuels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14528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Coal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99028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Natural gas with CCUS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045069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Unabated fossil fuels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3,320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4,290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4970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390855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Coal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1,192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1,861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2262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349524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Natural gas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1,950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2,251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495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2518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117983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Oil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939598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3965"/>
                  </a:ext>
                </a:extLst>
              </a:tr>
              <a:tr h="155990">
                <a:tc>
                  <a:txBody>
                    <a:bodyPr/>
                    <a:lstStyle/>
                    <a:p>
                      <a:pPr algn="l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Battery storage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585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3,097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85725" marT="9525" marB="0">
                    <a:lnL>
                      <a:noFill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CA" sz="900" b="0" i="0" u="none" strike="noStrike" dirty="0">
                          <a:solidFill>
                            <a:srgbClr val="231F2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85725" marT="9525" marB="0">
                    <a:lnL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CDD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C9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316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2258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196</TotalTime>
  <Words>506</Words>
  <Application>Microsoft Office PowerPoint</Application>
  <PresentationFormat>Widescreen</PresentationFormat>
  <Paragraphs>371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Ximing</dc:creator>
  <cp:lastModifiedBy>Dong Ximing</cp:lastModifiedBy>
  <cp:revision>2</cp:revision>
  <dcterms:created xsi:type="dcterms:W3CDTF">2023-05-16T16:33:11Z</dcterms:created>
  <dcterms:modified xsi:type="dcterms:W3CDTF">2023-05-16T19:49:23Z</dcterms:modified>
</cp:coreProperties>
</file>